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7" r:id="rId2"/>
    <p:sldId id="256" r:id="rId3"/>
    <p:sldId id="257" r:id="rId4"/>
    <p:sldId id="261" r:id="rId5"/>
    <p:sldId id="260" r:id="rId6"/>
    <p:sldId id="258" r:id="rId7"/>
    <p:sldId id="321" r:id="rId8"/>
    <p:sldId id="268" r:id="rId9"/>
    <p:sldId id="320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557" autoAdjust="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DE614-05CC-44D6-8B3B-1CDFCA0DAC7F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9F513-0364-4278-AE38-DFF1D4BF73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3954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JT23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CCD7CB-54D3-4097-AB09-13D3920008E7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7414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JT24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CCD7CB-54D3-4097-AB09-13D3920008E7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985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JT23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CCD7CB-54D3-4097-AB09-13D3920008E7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4906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9F513-0364-4278-AE38-DFF1D4BF73C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585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JT16, JT17, JT18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9F513-0364-4278-AE38-DFF1D4BF73C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5773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JT07, JT09, JT10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9F513-0364-4278-AE38-DFF1D4BF73C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617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JT07, JT09, JT10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9F513-0364-4278-AE38-DFF1D4BF73CD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454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AB328-BDAC-4FBD-9F6A-1C88E57EEA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B4CFC8-A66B-4038-AC62-9661F4277D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C03573-E33C-4B26-9233-B9B70A5E8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48DF7-9239-47F2-9872-46553E437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43DF98-A368-4C99-BAAD-0AD6E225A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7686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31870-8E87-4469-84E2-7EDF926E7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927BD9-B1EF-447E-ACB9-FD10B12156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B0614-A459-4CF4-8FB3-03C64BDDB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7A192-1A4A-4AC2-A2C6-5D0853321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6E49E5-8F2D-46F6-98EC-3174F5B2F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1378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11110E-E202-4AA8-BF09-5A7D99AA64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04CC36-CEF3-4058-9E8C-99633DB493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695DB-5D0F-4337-AD08-71C7930E9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88CB1-EDC7-472D-B177-55AA53E1F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836201-6619-4468-8D65-AB9C07B7A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1695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D5DAA-0D18-4B49-AA44-078476D4C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744CA-DF59-4797-9B8E-849F7EA77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43E17C-CD81-47D7-BC91-FB1E34AE1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17BE6C-343D-4537-8A98-16E590B72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31145A-012C-4452-9175-0E715C4AB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651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84ECE-E311-4133-81AE-D6595CF12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54A1CA-7BCA-42D8-8919-720841C14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87EE7-FA35-4956-95DB-BB61E7A4B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F3F441-FD0D-4978-934E-F93F86CB0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6D6DB9-018A-4D48-9549-63B297B6D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8290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98F43-D473-470E-BB92-166E8169D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870A1-A727-42AC-B6D8-C2AE471480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DFFD66-7FF8-4AB4-9FA7-595CDAA703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693817-3028-4A03-92DD-5DA193C5C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F123FD-18E1-4B05-9D4C-A952D8F6B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65C477-2656-47A5-8DB4-BC8E88569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67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9809B-6BE6-420B-8A83-AC67C3812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E2B81C-AE7F-4CB7-B32F-FBCA70284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7C61B1-9A2E-4A02-9D56-04E0DF5A69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01C6DE-7B22-4810-BA5A-89C0BDC67D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793AB3-310C-49EE-861B-E759858287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731642-80E5-4896-AD61-7B51E2955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AC911B-D63A-4C6B-A5E4-A4C3D55F7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245DC1-8C54-4E3B-B147-94C447D3D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048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1CC81-0B9E-4BA4-935D-56B38C753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968CBB-8B68-423D-8544-094BC1DD3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BAC729-E0CB-48DA-9A0F-F54603D15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CC56EB-DEB0-411B-8D43-5FCF4A7EE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132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5B275A-EBF2-4F41-BC94-A65CA9BB0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D127F7-2CE4-4FDB-AA62-0E8A3ED20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52B2E3-68D9-4B63-8550-88D411A23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1560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085FD-1564-48FB-88A3-C658C8C5F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86F9B-464B-408D-BA2B-AF8C06ACB2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B6903D-E11B-4C76-AEF1-38A3915D2A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AA1E19-7D64-4407-8A99-67ED446A8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1E774-2D77-4A07-ACD9-47FD8F4EA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495298-23DE-4F13-9690-4D5EA23F9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6884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AED22-4D27-432C-8709-3FCA024BC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F7A4AD-3C28-4146-9376-F15A8984B1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CBF0A6-8F68-4EE8-B504-2873CAA9E8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287213-AF56-416A-9DCB-8207CDD0E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541F92-E2C9-4169-A8D8-A58ABB19A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DE067D-75DF-4461-A218-ABE4D0B4F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13898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D39C94-0E7C-45EA-96A3-717F1C379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4DDAB1-C851-4F69-BCE1-7AC2408F16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1B2FA0-05B9-468E-AB78-7172699AF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B9394-1FE1-43EB-9457-18CA26A4BC1D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3AD47-F945-4A91-90B1-318F65124A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304A6-04EC-4376-BB1A-34FE211532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53C85-8260-459A-9FB7-AEEA992C51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156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em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.tiff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7.png"/><Relationship Id="rId10" Type="http://schemas.openxmlformats.org/officeDocument/2006/relationships/image" Target="../media/image10.tiff"/><Relationship Id="rId4" Type="http://schemas.openxmlformats.org/officeDocument/2006/relationships/image" Target="../media/image6.tiff"/><Relationship Id="rId9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1.tiff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11" Type="http://schemas.openxmlformats.org/officeDocument/2006/relationships/image" Target="../media/image16.tiff"/><Relationship Id="rId5" Type="http://schemas.openxmlformats.org/officeDocument/2006/relationships/image" Target="../media/image13.png"/><Relationship Id="rId10" Type="http://schemas.microsoft.com/office/2007/relationships/hdphoto" Target="../media/hdphoto7.wdp"/><Relationship Id="rId4" Type="http://schemas.openxmlformats.org/officeDocument/2006/relationships/image" Target="../media/image12.tiff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19.tiff"/><Relationship Id="rId12" Type="http://schemas.openxmlformats.org/officeDocument/2006/relationships/image" Target="../media/image22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11" Type="http://schemas.microsoft.com/office/2007/relationships/hdphoto" Target="../media/hdphoto11.wdp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microsoft.com/office/2007/relationships/hdphoto" Target="../media/hdphoto8.wdp"/><Relationship Id="rId9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CF201-99BB-4A7F-AC2D-987C4094E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8484"/>
          </a:xfrm>
        </p:spPr>
        <p:txBody>
          <a:bodyPr>
            <a:normAutofit fontScale="90000"/>
          </a:bodyPr>
          <a:lstStyle/>
          <a:p>
            <a:r>
              <a:rPr lang="en-GB" dirty="0"/>
              <a:t>Viability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4F285-EC77-497A-A3AC-DD1E8DBF0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391478"/>
            <a:ext cx="6324599" cy="4785485"/>
          </a:xfrm>
        </p:spPr>
        <p:txBody>
          <a:bodyPr>
            <a:normAutofit lnSpcReduction="10000"/>
          </a:bodyPr>
          <a:lstStyle/>
          <a:p>
            <a:r>
              <a:rPr lang="en-GB" dirty="0"/>
              <a:t>20,000 cells/well</a:t>
            </a:r>
          </a:p>
          <a:p>
            <a:r>
              <a:rPr lang="en-GB" dirty="0"/>
              <a:t>DMEM + 10% FBS + Pen/Strep</a:t>
            </a:r>
          </a:p>
          <a:p>
            <a:r>
              <a:rPr lang="en-GB" dirty="0"/>
              <a:t>Cells left to adhere and grow for 24 hours before treatment</a:t>
            </a:r>
          </a:p>
          <a:p>
            <a:endParaRPr lang="en-GB" dirty="0"/>
          </a:p>
          <a:p>
            <a:r>
              <a:rPr lang="en-GB" dirty="0"/>
              <a:t>EZ4U after 24hrs treatment </a:t>
            </a:r>
          </a:p>
          <a:p>
            <a:r>
              <a:rPr lang="en-GB" dirty="0"/>
              <a:t>Reduction of tetrazolium is dependent on mitochondrial activity</a:t>
            </a:r>
          </a:p>
          <a:p>
            <a:endParaRPr lang="en-GB" dirty="0"/>
          </a:p>
          <a:p>
            <a:r>
              <a:rPr lang="en-GB" dirty="0"/>
              <a:t>Absorbance measured at </a:t>
            </a:r>
            <a:r>
              <a:rPr lang="en-GB" b="0" i="0" dirty="0">
                <a:solidFill>
                  <a:srgbClr val="000000"/>
                </a:solidFill>
                <a:effectLst/>
                <a:latin typeface="WordVisi_MSFontService"/>
              </a:rPr>
              <a:t>450nm</a:t>
            </a:r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6" name="Picture 4" descr="Formazan - Wikipedia">
            <a:extLst>
              <a:ext uri="{FF2B5EF4-FFF2-40B4-BE49-F238E27FC236}">
                <a16:creationId xmlns:a16="http://schemas.microsoft.com/office/drawing/2014/main" id="{CACFD2F2-A3C9-4050-8779-686EE0918A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783" y="1873692"/>
            <a:ext cx="4823745" cy="191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Typical Absorption Spectrum EZ4U kit">
            <a:extLst>
              <a:ext uri="{FF2B5EF4-FFF2-40B4-BE49-F238E27FC236}">
                <a16:creationId xmlns:a16="http://schemas.microsoft.com/office/drawing/2014/main" id="{DB4C6497-81BE-4FC5-9B45-38DA919CD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513" y="3784220"/>
            <a:ext cx="4064286" cy="3008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5040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79926FE3-AA1B-4E20-99B2-3A9DCF70D875}"/>
              </a:ext>
            </a:extLst>
          </p:cNvPr>
          <p:cNvSpPr txBox="1"/>
          <p:nvPr/>
        </p:nvSpPr>
        <p:spPr>
          <a:xfrm>
            <a:off x="0" y="0"/>
            <a:ext cx="972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/>
              <a:t>Colony formation with </a:t>
            </a:r>
          </a:p>
          <a:p>
            <a:r>
              <a:rPr lang="en-GB" sz="2400" u="sng" dirty="0"/>
              <a:t>plasma treated devices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CA2374-039C-34F4-0514-C55F9EDF46DE}"/>
              </a:ext>
            </a:extLst>
          </p:cNvPr>
          <p:cNvSpPr txBox="1"/>
          <p:nvPr/>
        </p:nvSpPr>
        <p:spPr>
          <a:xfrm>
            <a:off x="6430617" y="6492874"/>
            <a:ext cx="576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One way ANOVA with Dunnett’s multiple comparisons test.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3348291-DF65-19E9-DFC6-A42DBEC686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734267"/>
              </p:ext>
            </p:extLst>
          </p:nvPr>
        </p:nvGraphicFramePr>
        <p:xfrm>
          <a:off x="2925289" y="35810"/>
          <a:ext cx="3877621" cy="6822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3" imgW="2540037" imgH="4468905" progId="Prism9.Document">
                  <p:embed/>
                </p:oleObj>
              </mc:Choice>
              <mc:Fallback>
                <p:oleObj name="Prism 9" r:id="rId3" imgW="2540037" imgH="4468905" progId="Prism9.Document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3348291-DF65-19E9-DFC6-A42DBEC686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25289" y="35810"/>
                        <a:ext cx="3877621" cy="6822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6749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64C15C-B4AF-810F-E4DC-B205B533C0F8}"/>
              </a:ext>
            </a:extLst>
          </p:cNvPr>
          <p:cNvSpPr txBox="1"/>
          <p:nvPr/>
        </p:nvSpPr>
        <p:spPr>
          <a:xfrm>
            <a:off x="528320" y="182880"/>
            <a:ext cx="300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3T3</a:t>
            </a:r>
          </a:p>
        </p:txBody>
      </p:sp>
      <p:pic>
        <p:nvPicPr>
          <p:cNvPr id="5" name="Picture 4" descr="A picture containing nature&#10;&#10;Description automatically generated">
            <a:extLst>
              <a:ext uri="{FF2B5EF4-FFF2-40B4-BE49-F238E27FC236}">
                <a16:creationId xmlns:a16="http://schemas.microsoft.com/office/drawing/2014/main" id="{5A81B133-D468-2741-01DC-1453313AA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270" y="1024568"/>
            <a:ext cx="3613532" cy="2710149"/>
          </a:xfrm>
          <a:prstGeom prst="rect">
            <a:avLst/>
          </a:prstGeom>
        </p:spPr>
      </p:pic>
      <p:pic>
        <p:nvPicPr>
          <p:cNvPr id="6" name="Picture 5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65340F20-AF5D-5197-B0BA-FD04F94E33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778" y="1024568"/>
            <a:ext cx="3613532" cy="27101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82E116-CDCB-E1A7-CC38-3E768D5C3495}"/>
              </a:ext>
            </a:extLst>
          </p:cNvPr>
          <p:cNvSpPr txBox="1"/>
          <p:nvPr/>
        </p:nvSpPr>
        <p:spPr>
          <a:xfrm>
            <a:off x="1980730" y="668671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Untreated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C463E7-EEE1-F4EF-963F-29129037DC1A}"/>
              </a:ext>
            </a:extLst>
          </p:cNvPr>
          <p:cNvSpPr txBox="1"/>
          <p:nvPr/>
        </p:nvSpPr>
        <p:spPr>
          <a:xfrm>
            <a:off x="5796238" y="671291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+ resin </a:t>
            </a:r>
          </a:p>
        </p:txBody>
      </p:sp>
    </p:spTree>
    <p:extLst>
      <p:ext uri="{BB962C8B-B14F-4D97-AF65-F5344CB8AC3E}">
        <p14:creationId xmlns:p14="http://schemas.microsoft.com/office/powerpoint/2010/main" val="2917592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264C15C-B4AF-810F-E4DC-B205B533C0F8}"/>
              </a:ext>
            </a:extLst>
          </p:cNvPr>
          <p:cNvSpPr txBox="1"/>
          <p:nvPr/>
        </p:nvSpPr>
        <p:spPr>
          <a:xfrm>
            <a:off x="528320" y="182880"/>
            <a:ext cx="300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HuDAF</a:t>
            </a:r>
          </a:p>
        </p:txBody>
      </p:sp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19FD6C5A-3984-9202-11A3-EB3499C59F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09" y="890649"/>
            <a:ext cx="3261756" cy="2446317"/>
          </a:xfrm>
          <a:prstGeom prst="rect">
            <a:avLst/>
          </a:prstGeom>
        </p:spPr>
      </p:pic>
      <p:pic>
        <p:nvPicPr>
          <p:cNvPr id="6" name="Picture 5" descr="A picture containing snow, outdoor, slope, snowboarding&#10;&#10;Description automatically generated">
            <a:extLst>
              <a:ext uri="{FF2B5EF4-FFF2-40B4-BE49-F238E27FC236}">
                <a16:creationId xmlns:a16="http://schemas.microsoft.com/office/drawing/2014/main" id="{F440D4E0-3982-6181-8F17-D92530FA5C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08" y="3521035"/>
            <a:ext cx="3261757" cy="2446318"/>
          </a:xfrm>
          <a:prstGeom prst="rect">
            <a:avLst/>
          </a:prstGeom>
        </p:spPr>
      </p:pic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12E1FB0-1C04-9337-101D-95DAE33EEF2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135" y="890649"/>
            <a:ext cx="3261756" cy="2446317"/>
          </a:xfrm>
          <a:prstGeom prst="rect">
            <a:avLst/>
          </a:prstGeom>
        </p:spPr>
      </p:pic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1DB2D019-C996-7ED7-51CB-9D02E1F788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122" y="3521035"/>
            <a:ext cx="3261756" cy="2446317"/>
          </a:xfrm>
          <a:prstGeom prst="rect">
            <a:avLst/>
          </a:prstGeom>
        </p:spPr>
      </p:pic>
      <p:pic>
        <p:nvPicPr>
          <p:cNvPr id="12" name="Picture 11" descr="A picture containing nature&#10;&#10;Description automatically generated">
            <a:extLst>
              <a:ext uri="{FF2B5EF4-FFF2-40B4-BE49-F238E27FC236}">
                <a16:creationId xmlns:a16="http://schemas.microsoft.com/office/drawing/2014/main" id="{D95B3E5E-F565-9307-83D9-4E67522CB9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122" y="890648"/>
            <a:ext cx="3261756" cy="2446317"/>
          </a:xfrm>
          <a:prstGeom prst="rect">
            <a:avLst/>
          </a:prstGeom>
        </p:spPr>
      </p:pic>
      <p:pic>
        <p:nvPicPr>
          <p:cNvPr id="14" name="Picture 13" descr="A picture containing nature, slope&#10;&#10;Description automatically generated">
            <a:extLst>
              <a:ext uri="{FF2B5EF4-FFF2-40B4-BE49-F238E27FC236}">
                <a16:creationId xmlns:a16="http://schemas.microsoft.com/office/drawing/2014/main" id="{5A57F2C4-415C-4580-F9B3-4232CBE801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135" y="3521034"/>
            <a:ext cx="3261756" cy="244631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481AB99-791A-E662-CCC0-EDC7FA8B4609}"/>
              </a:ext>
            </a:extLst>
          </p:cNvPr>
          <p:cNvSpPr txBox="1"/>
          <p:nvPr/>
        </p:nvSpPr>
        <p:spPr>
          <a:xfrm>
            <a:off x="1046682" y="791749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Untreated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69A00F-3327-C02F-F698-4574A840D9EB}"/>
              </a:ext>
            </a:extLst>
          </p:cNvPr>
          <p:cNvSpPr txBox="1"/>
          <p:nvPr/>
        </p:nvSpPr>
        <p:spPr>
          <a:xfrm>
            <a:off x="4569694" y="791749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Resin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457CDE-FBCE-4DD9-4251-3B20B80C8044}"/>
              </a:ext>
            </a:extLst>
          </p:cNvPr>
          <p:cNvSpPr txBox="1"/>
          <p:nvPr/>
        </p:nvSpPr>
        <p:spPr>
          <a:xfrm>
            <a:off x="8092707" y="791749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Device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03424CE-8DC9-F1DC-10C2-EAB3DF968527}"/>
              </a:ext>
            </a:extLst>
          </p:cNvPr>
          <p:cNvSpPr txBox="1"/>
          <p:nvPr/>
        </p:nvSpPr>
        <p:spPr>
          <a:xfrm>
            <a:off x="1046680" y="3435866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4AEE72-C777-5000-093D-A3F5BDA1B942}"/>
              </a:ext>
            </a:extLst>
          </p:cNvPr>
          <p:cNvSpPr txBox="1"/>
          <p:nvPr/>
        </p:nvSpPr>
        <p:spPr>
          <a:xfrm>
            <a:off x="4569693" y="3435866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PEG device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EA7B47-CC78-F641-4D18-F99ED00EB348}"/>
              </a:ext>
            </a:extLst>
          </p:cNvPr>
          <p:cNvSpPr txBox="1"/>
          <p:nvPr/>
        </p:nvSpPr>
        <p:spPr>
          <a:xfrm>
            <a:off x="8197280" y="3435866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PEG CM</a:t>
            </a:r>
          </a:p>
        </p:txBody>
      </p:sp>
    </p:spTree>
    <p:extLst>
      <p:ext uri="{BB962C8B-B14F-4D97-AF65-F5344CB8AC3E}">
        <p14:creationId xmlns:p14="http://schemas.microsoft.com/office/powerpoint/2010/main" val="1743511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nature, rain, crater&#10;&#10;Description automatically generated">
            <a:extLst>
              <a:ext uri="{FF2B5EF4-FFF2-40B4-BE49-F238E27FC236}">
                <a16:creationId xmlns:a16="http://schemas.microsoft.com/office/drawing/2014/main" id="{CEAA0834-AC9D-60DB-58CA-8E257A23F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04" y="890647"/>
            <a:ext cx="3261755" cy="24463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64C15C-B4AF-810F-E4DC-B205B533C0F8}"/>
              </a:ext>
            </a:extLst>
          </p:cNvPr>
          <p:cNvSpPr txBox="1"/>
          <p:nvPr/>
        </p:nvSpPr>
        <p:spPr>
          <a:xfrm>
            <a:off x="528320" y="182880"/>
            <a:ext cx="300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Km</a:t>
            </a:r>
          </a:p>
        </p:txBody>
      </p:sp>
      <p:pic>
        <p:nvPicPr>
          <p:cNvPr id="25" name="Picture 24" descr="A picture containing outdoor, rain, nature, day&#10;&#10;Description automatically generated">
            <a:extLst>
              <a:ext uri="{FF2B5EF4-FFF2-40B4-BE49-F238E27FC236}">
                <a16:creationId xmlns:a16="http://schemas.microsoft.com/office/drawing/2014/main" id="{717A8F61-0252-4C30-02DB-0F62D58A88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118" y="890647"/>
            <a:ext cx="3261755" cy="2446317"/>
          </a:xfrm>
          <a:prstGeom prst="rect">
            <a:avLst/>
          </a:prstGeom>
        </p:spPr>
      </p:pic>
      <p:pic>
        <p:nvPicPr>
          <p:cNvPr id="10" name="Picture 9" descr="A picture containing nature, rain, outdoor, people&#10;&#10;Description automatically generated">
            <a:extLst>
              <a:ext uri="{FF2B5EF4-FFF2-40B4-BE49-F238E27FC236}">
                <a16:creationId xmlns:a16="http://schemas.microsoft.com/office/drawing/2014/main" id="{5B298C2B-A358-E277-3A52-BC2D1F4531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136" y="890647"/>
            <a:ext cx="3261755" cy="244631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481AB99-791A-E662-CCC0-EDC7FA8B4609}"/>
              </a:ext>
            </a:extLst>
          </p:cNvPr>
          <p:cNvSpPr txBox="1"/>
          <p:nvPr/>
        </p:nvSpPr>
        <p:spPr>
          <a:xfrm>
            <a:off x="1046682" y="791749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Untreated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69A00F-3327-C02F-F698-4574A840D9EB}"/>
              </a:ext>
            </a:extLst>
          </p:cNvPr>
          <p:cNvSpPr txBox="1"/>
          <p:nvPr/>
        </p:nvSpPr>
        <p:spPr>
          <a:xfrm>
            <a:off x="4569694" y="791749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Resin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1457CDE-FBCE-4DD9-4251-3B20B80C8044}"/>
              </a:ext>
            </a:extLst>
          </p:cNvPr>
          <p:cNvSpPr txBox="1"/>
          <p:nvPr/>
        </p:nvSpPr>
        <p:spPr>
          <a:xfrm>
            <a:off x="8092707" y="791749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Device</a:t>
            </a:r>
          </a:p>
        </p:txBody>
      </p:sp>
      <p:pic>
        <p:nvPicPr>
          <p:cNvPr id="7" name="Picture 6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9F7C8D89-60BD-B371-D11B-34A138AE75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03" y="3521035"/>
            <a:ext cx="3261755" cy="2446316"/>
          </a:xfrm>
          <a:prstGeom prst="rect">
            <a:avLst/>
          </a:prstGeom>
        </p:spPr>
      </p:pic>
      <p:pic>
        <p:nvPicPr>
          <p:cNvPr id="21" name="Picture 20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A335B57B-1183-4581-9111-CE418EA08D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118" y="3521035"/>
            <a:ext cx="3261755" cy="244631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03424CE-8DC9-F1DC-10C2-EAB3DF968527}"/>
              </a:ext>
            </a:extLst>
          </p:cNvPr>
          <p:cNvSpPr txBox="1"/>
          <p:nvPr/>
        </p:nvSpPr>
        <p:spPr>
          <a:xfrm>
            <a:off x="1046680" y="3435866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CM</a:t>
            </a:r>
          </a:p>
        </p:txBody>
      </p:sp>
      <p:pic>
        <p:nvPicPr>
          <p:cNvPr id="12" name="Picture 11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D7ACB6BE-A9B6-29D6-2838-F0DE1B70EB3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134" y="3521035"/>
            <a:ext cx="3261755" cy="244631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04AEE72-C777-5000-093D-A3F5BDA1B942}"/>
              </a:ext>
            </a:extLst>
          </p:cNvPr>
          <p:cNvSpPr txBox="1"/>
          <p:nvPr/>
        </p:nvSpPr>
        <p:spPr>
          <a:xfrm>
            <a:off x="4569693" y="3435866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PEG device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EA7B47-CC78-F641-4D18-F99ED00EB348}"/>
              </a:ext>
            </a:extLst>
          </p:cNvPr>
          <p:cNvSpPr txBox="1"/>
          <p:nvPr/>
        </p:nvSpPr>
        <p:spPr>
          <a:xfrm>
            <a:off x="8197280" y="3435866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PEG CM</a:t>
            </a:r>
          </a:p>
        </p:txBody>
      </p:sp>
    </p:spTree>
    <p:extLst>
      <p:ext uri="{BB962C8B-B14F-4D97-AF65-F5344CB8AC3E}">
        <p14:creationId xmlns:p14="http://schemas.microsoft.com/office/powerpoint/2010/main" val="157639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nature, rain, outdoor, beach&#10;&#10;Description automatically generated">
            <a:extLst>
              <a:ext uri="{FF2B5EF4-FFF2-40B4-BE49-F238E27FC236}">
                <a16:creationId xmlns:a16="http://schemas.microsoft.com/office/drawing/2014/main" id="{1A3B1427-DBD8-F52E-D115-4C5531DF4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120" y="890647"/>
            <a:ext cx="3261755" cy="24463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64C15C-B4AF-810F-E4DC-B205B533C0F8}"/>
              </a:ext>
            </a:extLst>
          </p:cNvPr>
          <p:cNvSpPr txBox="1"/>
          <p:nvPr/>
        </p:nvSpPr>
        <p:spPr>
          <a:xfrm>
            <a:off x="528320" y="182880"/>
            <a:ext cx="300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MDA-MB-231</a:t>
            </a:r>
          </a:p>
        </p:txBody>
      </p:sp>
      <p:pic>
        <p:nvPicPr>
          <p:cNvPr id="5" name="Picture 4" descr="A picture containing nature, slope&#10;&#10;Description automatically generated">
            <a:extLst>
              <a:ext uri="{FF2B5EF4-FFF2-40B4-BE49-F238E27FC236}">
                <a16:creationId xmlns:a16="http://schemas.microsoft.com/office/drawing/2014/main" id="{CE838AFF-42AE-A108-AE2A-AEAB4B876B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07" y="890647"/>
            <a:ext cx="3261756" cy="244631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481AB99-791A-E662-CCC0-EDC7FA8B4609}"/>
              </a:ext>
            </a:extLst>
          </p:cNvPr>
          <p:cNvSpPr txBox="1"/>
          <p:nvPr/>
        </p:nvSpPr>
        <p:spPr>
          <a:xfrm>
            <a:off x="1046682" y="791749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Untreated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469A00F-3327-C02F-F698-4574A840D9EB}"/>
              </a:ext>
            </a:extLst>
          </p:cNvPr>
          <p:cNvSpPr txBox="1"/>
          <p:nvPr/>
        </p:nvSpPr>
        <p:spPr>
          <a:xfrm>
            <a:off x="4569694" y="791749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Resin</a:t>
            </a:r>
          </a:p>
        </p:txBody>
      </p:sp>
      <p:pic>
        <p:nvPicPr>
          <p:cNvPr id="13" name="Picture 12" descr="A picture containing snow, snowboarding, nature, slope&#10;&#10;Description automatically generated">
            <a:extLst>
              <a:ext uri="{FF2B5EF4-FFF2-40B4-BE49-F238E27FC236}">
                <a16:creationId xmlns:a16="http://schemas.microsoft.com/office/drawing/2014/main" id="{A8C35094-B3E1-FC37-F1C5-7C3FA84287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136" y="890648"/>
            <a:ext cx="3261755" cy="2446316"/>
          </a:xfrm>
          <a:prstGeom prst="rect">
            <a:avLst/>
          </a:prstGeom>
        </p:spPr>
      </p:pic>
      <p:pic>
        <p:nvPicPr>
          <p:cNvPr id="9" name="Picture 8" descr="A picture containing nature, snow, rain&#10;&#10;Description automatically generated">
            <a:extLst>
              <a:ext uri="{FF2B5EF4-FFF2-40B4-BE49-F238E27FC236}">
                <a16:creationId xmlns:a16="http://schemas.microsoft.com/office/drawing/2014/main" id="{5948A4D5-A56A-5EBA-A824-4CC629D40A2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07" y="3521035"/>
            <a:ext cx="3261755" cy="244631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1457CDE-FBCE-4DD9-4251-3B20B80C8044}"/>
              </a:ext>
            </a:extLst>
          </p:cNvPr>
          <p:cNvSpPr txBox="1"/>
          <p:nvPr/>
        </p:nvSpPr>
        <p:spPr>
          <a:xfrm>
            <a:off x="8092707" y="791749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Device</a:t>
            </a:r>
          </a:p>
        </p:txBody>
      </p:sp>
      <p:pic>
        <p:nvPicPr>
          <p:cNvPr id="22" name="Picture 21" descr="A picture containing nature, rain&#10;&#10;Description automatically generated">
            <a:extLst>
              <a:ext uri="{FF2B5EF4-FFF2-40B4-BE49-F238E27FC236}">
                <a16:creationId xmlns:a16="http://schemas.microsoft.com/office/drawing/2014/main" id="{FEEB4A2C-2A69-3B0A-1092-B9D21C7D65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136" y="3521035"/>
            <a:ext cx="3261755" cy="244631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03424CE-8DC9-F1DC-10C2-EAB3DF968527}"/>
              </a:ext>
            </a:extLst>
          </p:cNvPr>
          <p:cNvSpPr txBox="1"/>
          <p:nvPr/>
        </p:nvSpPr>
        <p:spPr>
          <a:xfrm>
            <a:off x="1046680" y="3435866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CM</a:t>
            </a:r>
          </a:p>
        </p:txBody>
      </p:sp>
      <p:pic>
        <p:nvPicPr>
          <p:cNvPr id="24" name="Picture 23" descr="Water droplets on a glass surface&#10;&#10;Description automatically generated with medium confidence">
            <a:extLst>
              <a:ext uri="{FF2B5EF4-FFF2-40B4-BE49-F238E27FC236}">
                <a16:creationId xmlns:a16="http://schemas.microsoft.com/office/drawing/2014/main" id="{9E60E058-91E8-7F21-3A1A-D9E1F5EE81F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123" y="3521035"/>
            <a:ext cx="3261755" cy="244631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04AEE72-C777-5000-093D-A3F5BDA1B942}"/>
              </a:ext>
            </a:extLst>
          </p:cNvPr>
          <p:cNvSpPr txBox="1"/>
          <p:nvPr/>
        </p:nvSpPr>
        <p:spPr>
          <a:xfrm>
            <a:off x="4569693" y="3435866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PEG device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EA7B47-CC78-F641-4D18-F99ED00EB348}"/>
              </a:ext>
            </a:extLst>
          </p:cNvPr>
          <p:cNvSpPr txBox="1"/>
          <p:nvPr/>
        </p:nvSpPr>
        <p:spPr>
          <a:xfrm>
            <a:off x="8197280" y="3435866"/>
            <a:ext cx="30526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PEG CM</a:t>
            </a:r>
          </a:p>
        </p:txBody>
      </p:sp>
    </p:spTree>
    <p:extLst>
      <p:ext uri="{BB962C8B-B14F-4D97-AF65-F5344CB8AC3E}">
        <p14:creationId xmlns:p14="http://schemas.microsoft.com/office/powerpoint/2010/main" val="1245346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E0F9F3-AA57-46A5-AB43-1B24EA6D9A0E}"/>
              </a:ext>
            </a:extLst>
          </p:cNvPr>
          <p:cNvSpPr txBox="1"/>
          <p:nvPr/>
        </p:nvSpPr>
        <p:spPr>
          <a:xfrm>
            <a:off x="6430617" y="6498193"/>
            <a:ext cx="576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One way ANOVA with Dunnett’s multiple comparisons test.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58A937-C75E-4A59-B85E-18F418C03868}"/>
              </a:ext>
            </a:extLst>
          </p:cNvPr>
          <p:cNvSpPr txBox="1"/>
          <p:nvPr/>
        </p:nvSpPr>
        <p:spPr>
          <a:xfrm>
            <a:off x="66099" y="-13850"/>
            <a:ext cx="4867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/>
              <a:t>Viability with plasma treated devices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1E03191B-C45E-064B-F46B-B59AB9B811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411772"/>
              </p:ext>
            </p:extLst>
          </p:nvPr>
        </p:nvGraphicFramePr>
        <p:xfrm>
          <a:off x="66099" y="566479"/>
          <a:ext cx="3577850" cy="6049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3" imgW="2643756" imgH="4468905" progId="Prism9.Document">
                  <p:embed/>
                </p:oleObj>
              </mc:Choice>
              <mc:Fallback>
                <p:oleObj name="Prism 9" r:id="rId3" imgW="2643756" imgH="4468905" progId="Prism9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1E03191B-C45E-064B-F46B-B59AB9B811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099" y="566479"/>
                        <a:ext cx="3577850" cy="6049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03DB0FD-0B53-4737-9C20-1BED34710D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168037"/>
              </p:ext>
            </p:extLst>
          </p:nvPr>
        </p:nvGraphicFramePr>
        <p:xfrm>
          <a:off x="3876834" y="566479"/>
          <a:ext cx="3769099" cy="6049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5" imgW="2783849" imgH="4468905" progId="Prism9.Document">
                  <p:embed/>
                </p:oleObj>
              </mc:Choice>
              <mc:Fallback>
                <p:oleObj name="Prism 9" r:id="rId5" imgW="2783849" imgH="4468905" progId="Prism9.Document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03DB0FD-0B53-4737-9C20-1BED34710D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76834" y="566479"/>
                        <a:ext cx="3769099" cy="60490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EB92F99-D5A4-6F45-2A6D-26A25B9B94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66137"/>
              </p:ext>
            </p:extLst>
          </p:nvPr>
        </p:nvGraphicFramePr>
        <p:xfrm>
          <a:off x="7733778" y="566479"/>
          <a:ext cx="3741163" cy="60490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7" imgW="2764042" imgH="4468905" progId="Prism9.Document">
                  <p:embed/>
                </p:oleObj>
              </mc:Choice>
              <mc:Fallback>
                <p:oleObj name="Prism 9" r:id="rId7" imgW="2764042" imgH="4468905" progId="Prism9.Document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EB92F99-D5A4-6F45-2A6D-26A25B9B94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33778" y="566479"/>
                        <a:ext cx="3741163" cy="60490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4996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D0A62AD-D450-51C0-C692-07ADF198902A}"/>
              </a:ext>
            </a:extLst>
          </p:cNvPr>
          <p:cNvSpPr txBox="1"/>
          <p:nvPr/>
        </p:nvSpPr>
        <p:spPr>
          <a:xfrm>
            <a:off x="99151" y="28388"/>
            <a:ext cx="4815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/>
              <a:t>Viability with PEG devices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7B3821-B8A9-F1B7-8A20-8A5BA5776B05}"/>
              </a:ext>
            </a:extLst>
          </p:cNvPr>
          <p:cNvSpPr txBox="1"/>
          <p:nvPr/>
        </p:nvSpPr>
        <p:spPr>
          <a:xfrm>
            <a:off x="6430617" y="6499301"/>
            <a:ext cx="5761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One way ANOVA with Dunnett’s multiple comparisons test.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4E402E5-EE0C-3245-7C97-2C184473F8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639911"/>
              </p:ext>
            </p:extLst>
          </p:nvPr>
        </p:nvGraphicFramePr>
        <p:xfrm>
          <a:off x="1127052" y="427088"/>
          <a:ext cx="4468591" cy="6305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3" imgW="2783849" imgH="3929554" progId="Prism9.Document">
                  <p:embed/>
                </p:oleObj>
              </mc:Choice>
              <mc:Fallback>
                <p:oleObj name="Prism 9" r:id="rId3" imgW="2783849" imgH="3929554" progId="Prism9.Document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4E402E5-EE0C-3245-7C97-2C184473F87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7052" y="427088"/>
                        <a:ext cx="4468591" cy="63054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D5B6C764-B6EF-5993-0305-C37E8625ED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60891"/>
              </p:ext>
            </p:extLst>
          </p:nvPr>
        </p:nvGraphicFramePr>
        <p:xfrm>
          <a:off x="5595643" y="429217"/>
          <a:ext cx="4398962" cy="625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9" r:id="rId5" imgW="2764042" imgH="3929554" progId="Prism9.Document">
                  <p:embed/>
                </p:oleObj>
              </mc:Choice>
              <mc:Fallback>
                <p:oleObj name="Prism 9" r:id="rId5" imgW="2764042" imgH="3929554" progId="Prism9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5643" y="429217"/>
                        <a:ext cx="4398962" cy="6254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6993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CF201-99BB-4A7F-AC2D-987C4094E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8484"/>
          </a:xfrm>
        </p:spPr>
        <p:txBody>
          <a:bodyPr>
            <a:normAutofit fontScale="90000"/>
          </a:bodyPr>
          <a:lstStyle/>
          <a:p>
            <a:r>
              <a:rPr lang="en-GB" dirty="0"/>
              <a:t>Colony 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94F285-EC77-497A-A3AC-DD1E8DBF0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391478"/>
            <a:ext cx="9207499" cy="4785485"/>
          </a:xfrm>
        </p:spPr>
        <p:txBody>
          <a:bodyPr>
            <a:normAutofit/>
          </a:bodyPr>
          <a:lstStyle/>
          <a:p>
            <a:r>
              <a:rPr lang="en-GB" dirty="0"/>
              <a:t>100 cells/well</a:t>
            </a:r>
          </a:p>
          <a:p>
            <a:r>
              <a:rPr lang="en-GB" dirty="0"/>
              <a:t>DMEM + 10% FBS + Pen/Strep</a:t>
            </a:r>
          </a:p>
          <a:p>
            <a:r>
              <a:rPr lang="en-GB" dirty="0"/>
              <a:t>Cells left to adhere and grow for 24 hours before treatment</a:t>
            </a:r>
          </a:p>
          <a:p>
            <a:endParaRPr lang="en-GB" dirty="0"/>
          </a:p>
          <a:p>
            <a:r>
              <a:rPr lang="en-GB" dirty="0"/>
              <a:t>Colonies stained with crystal violet 6 days after treatment </a:t>
            </a:r>
          </a:p>
          <a:p>
            <a:r>
              <a:rPr lang="en-GB" dirty="0"/>
              <a:t>Plates imaged on flatbed scanner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3537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A8DDE7E-0216-4540-BBB7-59F5D97A531F}"/>
              </a:ext>
            </a:extLst>
          </p:cNvPr>
          <p:cNvGrpSpPr/>
          <p:nvPr/>
        </p:nvGrpSpPr>
        <p:grpSpPr>
          <a:xfrm>
            <a:off x="326024" y="234742"/>
            <a:ext cx="11149321" cy="6184653"/>
            <a:chOff x="240964" y="-62969"/>
            <a:chExt cx="11149321" cy="6184653"/>
          </a:xfrm>
        </p:grpSpPr>
        <p:pic>
          <p:nvPicPr>
            <p:cNvPr id="18" name="Picture 17" descr="A picture containing text, indoor, white&#10;&#10;Description automatically generated">
              <a:extLst>
                <a:ext uri="{FF2B5EF4-FFF2-40B4-BE49-F238E27FC236}">
                  <a16:creationId xmlns:a16="http://schemas.microsoft.com/office/drawing/2014/main" id="{A40F7135-73A8-4D2D-A8C9-31E6B940CA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70" t="56313" r="7234" b="24531"/>
            <a:stretch/>
          </p:blipFill>
          <p:spPr>
            <a:xfrm>
              <a:off x="556554" y="41535"/>
              <a:ext cx="3430656" cy="1150462"/>
            </a:xfrm>
            <a:prstGeom prst="rect">
              <a:avLst/>
            </a:prstGeom>
          </p:spPr>
        </p:pic>
        <p:pic>
          <p:nvPicPr>
            <p:cNvPr id="19" name="Picture 18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3D4E5C8F-1DDB-46D6-8584-B299F01C65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41" t="54839" r="12750" b="26158"/>
            <a:stretch/>
          </p:blipFill>
          <p:spPr>
            <a:xfrm>
              <a:off x="4101004" y="41535"/>
              <a:ext cx="3430655" cy="1150463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1461DE3-D393-493A-A8AD-4726A5CB2FE7}"/>
                </a:ext>
              </a:extLst>
            </p:cNvPr>
            <p:cNvSpPr txBox="1"/>
            <p:nvPr/>
          </p:nvSpPr>
          <p:spPr>
            <a:xfrm rot="16200000">
              <a:off x="-275821" y="453822"/>
              <a:ext cx="1402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Untreated 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EE08ADC-110F-414F-83CA-102CB4426619}"/>
                </a:ext>
              </a:extLst>
            </p:cNvPr>
            <p:cNvSpPr txBox="1"/>
            <p:nvPr/>
          </p:nvSpPr>
          <p:spPr>
            <a:xfrm>
              <a:off x="1657844" y="-9811"/>
              <a:ext cx="132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Repeat 1</a:t>
              </a:r>
            </a:p>
          </p:txBody>
        </p:sp>
        <p:pic>
          <p:nvPicPr>
            <p:cNvPr id="3" name="Picture 2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96240C63-9D5B-47A7-9587-A702528729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17" t="54300" r="8978" b="28377"/>
            <a:stretch/>
          </p:blipFill>
          <p:spPr>
            <a:xfrm>
              <a:off x="7645453" y="32982"/>
              <a:ext cx="3744832" cy="1159015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92D3BB3-5388-44E0-A354-E3223C0C0D4F}"/>
                </a:ext>
              </a:extLst>
            </p:cNvPr>
            <p:cNvSpPr txBox="1"/>
            <p:nvPr/>
          </p:nvSpPr>
          <p:spPr>
            <a:xfrm>
              <a:off x="5274511" y="-9811"/>
              <a:ext cx="132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Repeat 2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97631EF-5DEE-454B-87FA-03392B9DF8B0}"/>
                </a:ext>
              </a:extLst>
            </p:cNvPr>
            <p:cNvSpPr txBox="1"/>
            <p:nvPr/>
          </p:nvSpPr>
          <p:spPr>
            <a:xfrm>
              <a:off x="8856169" y="-9811"/>
              <a:ext cx="132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Repeat 3</a:t>
              </a:r>
            </a:p>
          </p:txBody>
        </p:sp>
        <p:pic>
          <p:nvPicPr>
            <p:cNvPr id="42" name="Picture 41" descr="A picture containing text, indoor, white&#10;&#10;Description automatically generated">
              <a:extLst>
                <a:ext uri="{FF2B5EF4-FFF2-40B4-BE49-F238E27FC236}">
                  <a16:creationId xmlns:a16="http://schemas.microsoft.com/office/drawing/2014/main" id="{B61A092B-BD16-4FB8-B663-4E04DF5D61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70" t="75814" r="8258" b="4684"/>
            <a:stretch/>
          </p:blipFill>
          <p:spPr>
            <a:xfrm>
              <a:off x="556555" y="1243343"/>
              <a:ext cx="3428716" cy="1184846"/>
            </a:xfrm>
            <a:prstGeom prst="rect">
              <a:avLst/>
            </a:prstGeom>
          </p:spPr>
        </p:pic>
        <p:pic>
          <p:nvPicPr>
            <p:cNvPr id="43" name="Picture 42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A8CA73E4-F58D-4E48-8549-4737D5266F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141" t="73199" r="13715" b="6528"/>
            <a:stretch/>
          </p:blipFill>
          <p:spPr>
            <a:xfrm>
              <a:off x="4100034" y="1242670"/>
              <a:ext cx="3430655" cy="1185519"/>
            </a:xfrm>
            <a:prstGeom prst="rect">
              <a:avLst/>
            </a:prstGeom>
          </p:spPr>
        </p:pic>
        <p:pic>
          <p:nvPicPr>
            <p:cNvPr id="44" name="Picture 43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75E0F48C-6637-4579-8596-8D25D70355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22" t="72964" r="9444" b="8765"/>
            <a:stretch/>
          </p:blipFill>
          <p:spPr>
            <a:xfrm>
              <a:off x="7645453" y="1243343"/>
              <a:ext cx="3744832" cy="1184846"/>
            </a:xfrm>
            <a:prstGeom prst="rect">
              <a:avLst/>
            </a:prstGeom>
          </p:spPr>
        </p:pic>
        <p:pic>
          <p:nvPicPr>
            <p:cNvPr id="45" name="Picture 44" descr="A picture containing text, indoor, white&#10;&#10;Description automatically generated">
              <a:extLst>
                <a:ext uri="{FF2B5EF4-FFF2-40B4-BE49-F238E27FC236}">
                  <a16:creationId xmlns:a16="http://schemas.microsoft.com/office/drawing/2014/main" id="{72EB5623-09A3-4BA7-9A7A-E60855B0CB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02" t="54531" r="10571" b="26709"/>
            <a:stretch/>
          </p:blipFill>
          <p:spPr>
            <a:xfrm>
              <a:off x="556554" y="2470394"/>
              <a:ext cx="3428716" cy="1101029"/>
            </a:xfrm>
            <a:prstGeom prst="rect">
              <a:avLst/>
            </a:prstGeom>
          </p:spPr>
        </p:pic>
        <p:pic>
          <p:nvPicPr>
            <p:cNvPr id="46" name="Picture 45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94AA7BDE-332A-427B-984F-55904B3D88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63" t="55371" r="11212" b="25185"/>
            <a:stretch/>
          </p:blipFill>
          <p:spPr>
            <a:xfrm>
              <a:off x="4100034" y="2478861"/>
              <a:ext cx="3428717" cy="1096185"/>
            </a:xfrm>
            <a:prstGeom prst="rect">
              <a:avLst/>
            </a:prstGeom>
          </p:spPr>
        </p:pic>
        <p:pic>
          <p:nvPicPr>
            <p:cNvPr id="47" name="Picture 46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031B4FED-E0BC-4A8F-AA37-D2C07EE544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54" t="56421" r="8981" b="24282"/>
            <a:stretch/>
          </p:blipFill>
          <p:spPr>
            <a:xfrm>
              <a:off x="7643514" y="2478860"/>
              <a:ext cx="3723113" cy="1092563"/>
            </a:xfrm>
            <a:prstGeom prst="rect">
              <a:avLst/>
            </a:prstGeom>
          </p:spPr>
        </p:pic>
        <p:pic>
          <p:nvPicPr>
            <p:cNvPr id="48" name="Picture 47" descr="A picture containing text, indoor, white&#10;&#10;Description automatically generated">
              <a:extLst>
                <a:ext uri="{FF2B5EF4-FFF2-40B4-BE49-F238E27FC236}">
                  <a16:creationId xmlns:a16="http://schemas.microsoft.com/office/drawing/2014/main" id="{849D32D9-4024-457D-866F-A04A83C87D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14" t="73646" r="10328" b="6729"/>
            <a:stretch/>
          </p:blipFill>
          <p:spPr>
            <a:xfrm>
              <a:off x="556555" y="3622095"/>
              <a:ext cx="3428716" cy="1141415"/>
            </a:xfrm>
            <a:prstGeom prst="rect">
              <a:avLst/>
            </a:prstGeom>
          </p:spPr>
        </p:pic>
        <p:pic>
          <p:nvPicPr>
            <p:cNvPr id="49" name="Picture 48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1A826696-E565-4765-8E31-DFF601C76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64" t="75000" r="10450" b="6111"/>
            <a:stretch/>
          </p:blipFill>
          <p:spPr>
            <a:xfrm>
              <a:off x="4100046" y="3622094"/>
              <a:ext cx="3428706" cy="1146649"/>
            </a:xfrm>
            <a:prstGeom prst="rect">
              <a:avLst/>
            </a:prstGeom>
          </p:spPr>
        </p:pic>
        <p:pic>
          <p:nvPicPr>
            <p:cNvPr id="50" name="Picture 49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B86499C9-9B92-4667-BC67-29342753D9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57" t="75659" r="9656" b="5991"/>
            <a:stretch/>
          </p:blipFill>
          <p:spPr>
            <a:xfrm>
              <a:off x="7643514" y="3622094"/>
              <a:ext cx="3718366" cy="1141416"/>
            </a:xfrm>
            <a:prstGeom prst="rect">
              <a:avLst/>
            </a:prstGeom>
          </p:spPr>
        </p:pic>
        <p:pic>
          <p:nvPicPr>
            <p:cNvPr id="51" name="Picture 50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CBBE29AA-96BC-49A7-8A36-2D51540E77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95" t="56282" r="9359" b="25683"/>
            <a:stretch/>
          </p:blipFill>
          <p:spPr>
            <a:xfrm>
              <a:off x="556555" y="4830639"/>
              <a:ext cx="3428716" cy="1179182"/>
            </a:xfrm>
            <a:prstGeom prst="rect">
              <a:avLst/>
            </a:prstGeom>
          </p:spPr>
        </p:pic>
        <p:pic>
          <p:nvPicPr>
            <p:cNvPr id="52" name="Picture 51" descr="A picture containing text, indoor&#10;&#10;Description automatically generated">
              <a:extLst>
                <a:ext uri="{FF2B5EF4-FFF2-40B4-BE49-F238E27FC236}">
                  <a16:creationId xmlns:a16="http://schemas.microsoft.com/office/drawing/2014/main" id="{5AE9C6A4-51C9-4F56-A28F-3FC29A0C11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23" t="55860" r="8160" b="24982"/>
            <a:stretch/>
          </p:blipFill>
          <p:spPr>
            <a:xfrm>
              <a:off x="4100034" y="4830639"/>
              <a:ext cx="3428707" cy="1179179"/>
            </a:xfrm>
            <a:prstGeom prst="rect">
              <a:avLst/>
            </a:prstGeom>
          </p:spPr>
        </p:pic>
        <p:pic>
          <p:nvPicPr>
            <p:cNvPr id="53" name="Picture 52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1FF34AD0-D2B1-471D-B271-7101F2A9F6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22" t="74264" r="9523" b="6663"/>
            <a:stretch/>
          </p:blipFill>
          <p:spPr>
            <a:xfrm>
              <a:off x="7643504" y="4830639"/>
              <a:ext cx="3718366" cy="1179180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04BCFED-FB7F-40C0-A56F-EECDEF07F755}"/>
                </a:ext>
              </a:extLst>
            </p:cNvPr>
            <p:cNvSpPr txBox="1"/>
            <p:nvPr/>
          </p:nvSpPr>
          <p:spPr>
            <a:xfrm rot="16200000">
              <a:off x="-275822" y="1636006"/>
              <a:ext cx="1402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Resin 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17F38AC-0495-438F-9286-EA09E3F1FF8C}"/>
                </a:ext>
              </a:extLst>
            </p:cNvPr>
            <p:cNvSpPr txBox="1"/>
            <p:nvPr/>
          </p:nvSpPr>
          <p:spPr>
            <a:xfrm rot="16200000">
              <a:off x="-275824" y="2786468"/>
              <a:ext cx="1402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Device 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44852CFF-1A97-4825-8F43-4740516FCB47}"/>
                </a:ext>
              </a:extLst>
            </p:cNvPr>
            <p:cNvSpPr txBox="1"/>
            <p:nvPr/>
          </p:nvSpPr>
          <p:spPr>
            <a:xfrm rot="16200000">
              <a:off x="-275827" y="4008136"/>
              <a:ext cx="1402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CM 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DE59A5E-1AEE-4694-A4CF-11E0156C35CF}"/>
                </a:ext>
              </a:extLst>
            </p:cNvPr>
            <p:cNvSpPr txBox="1"/>
            <p:nvPr/>
          </p:nvSpPr>
          <p:spPr>
            <a:xfrm rot="16200000">
              <a:off x="-275826" y="5235562"/>
              <a:ext cx="1402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Mimic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3545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190</Words>
  <Application>Microsoft Office PowerPoint</Application>
  <PresentationFormat>Widescreen</PresentationFormat>
  <Paragraphs>68</Paragraphs>
  <Slides>10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WordVisi_MSFontService</vt:lpstr>
      <vt:lpstr>Office Theme</vt:lpstr>
      <vt:lpstr>Prism 9</vt:lpstr>
      <vt:lpstr>GraphPad Prism 9 Project</vt:lpstr>
      <vt:lpstr>Viability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Colony formation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Lay</dc:creator>
  <cp:lastModifiedBy>Emily Lay</cp:lastModifiedBy>
  <cp:revision>22</cp:revision>
  <dcterms:created xsi:type="dcterms:W3CDTF">2022-02-09T11:52:43Z</dcterms:created>
  <dcterms:modified xsi:type="dcterms:W3CDTF">2022-08-25T12:11:38Z</dcterms:modified>
</cp:coreProperties>
</file>